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56" r:id="rId3"/>
    <p:sldId id="272" r:id="rId4"/>
    <p:sldId id="268" r:id="rId5"/>
    <p:sldId id="269" r:id="rId6"/>
    <p:sldId id="270" r:id="rId7"/>
    <p:sldId id="273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56"/>
  </p:normalViewPr>
  <p:slideViewPr>
    <p:cSldViewPr snapToGrid="0">
      <p:cViewPr varScale="1">
        <p:scale>
          <a:sx n="107" d="100"/>
          <a:sy n="107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559FD-D358-CE3C-1AA1-F35CB110A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F045FE-373D-AE5A-D740-FC25F895D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BADA64-631A-A307-6B7B-9116D7CE4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CE15-11F6-4B43-AAB7-A26415B260D4}" type="datetimeFigureOut">
              <a:rPr lang="es-ES" smtClean="0"/>
              <a:t>24/10/23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13066F-56D1-A6D9-97EB-F018611C7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E0D4BD-A42B-3177-C1BB-3DBF9A30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806D-AE26-F04D-A09D-9725379E85F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2989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3B864-27C0-7B61-B6A6-0BE81212C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2560818-190F-FFAD-2C0D-35AB9BA78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D400DA-1087-D7AC-09DA-DC29AE413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CE15-11F6-4B43-AAB7-A26415B260D4}" type="datetimeFigureOut">
              <a:rPr lang="es-ES" smtClean="0"/>
              <a:t>24/10/23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A6A6CA-29D1-8E01-497A-79C9DA73C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68B7EC-B96B-31C6-E35A-6B81EA7F9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806D-AE26-F04D-A09D-9725379E85F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1200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6DEBC36-288C-9D8F-F7E9-3C17A0A7EE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03BC2D2-7F3E-E573-19CF-FD0FF0EBE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A1C2CA-0C95-B375-1BBB-59083FDD1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CE15-11F6-4B43-AAB7-A26415B260D4}" type="datetimeFigureOut">
              <a:rPr lang="es-ES" smtClean="0"/>
              <a:t>24/10/23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F23D6D-4557-459D-0226-257B0E74D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0187B3-A74B-5076-C4E7-30220CDB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806D-AE26-F04D-A09D-9725379E85F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6926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3DBB36-B5CB-E5E5-4B1A-EBB889C42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34C33D-D721-498A-65EF-1F4731B44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E97EC0-27B5-7FB6-3EB9-0DECED39E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CE15-11F6-4B43-AAB7-A26415B260D4}" type="datetimeFigureOut">
              <a:rPr lang="es-ES" smtClean="0"/>
              <a:t>24/10/23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E99D2A-3522-05CB-4C6A-8473D342F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26CE2A-4A64-9132-806C-2F937785A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806D-AE26-F04D-A09D-9725379E85F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28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A23979-91D7-4733-3347-11837323B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547C048-D9AB-7CA4-3BFA-F0AAE4CB7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CDB01C-8F4A-6DEB-56A7-F0A725F9B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CE15-11F6-4B43-AAB7-A26415B260D4}" type="datetimeFigureOut">
              <a:rPr lang="es-ES" smtClean="0"/>
              <a:t>24/10/23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BCB3AB-6BCC-73E3-2FE9-DAB2DBB82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35755F-9D8C-E081-B8D6-3EC79159A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806D-AE26-F04D-A09D-9725379E85F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280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E3A6C-1948-FB6B-6F41-92800CA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FBC820-7F85-B690-907E-7D967907FD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398ECF1-A741-45CB-FEA2-41DD5F534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061B77-AB22-D823-0103-20A4974F5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CE15-11F6-4B43-AAB7-A26415B260D4}" type="datetimeFigureOut">
              <a:rPr lang="es-ES" smtClean="0"/>
              <a:t>24/10/23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1D0600-43B7-75ED-0544-F5756D530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8DAA76-3F9E-54A8-14A3-2B15FA47A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806D-AE26-F04D-A09D-9725379E85F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087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3EA588-1518-E394-D272-F7B82B63C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FEA4F1-DE59-B4EF-AF43-17C2711C7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F790F00-487E-DDF2-5B37-D298C07B0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1CBB7CE-D001-3AB7-C452-99C964131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0537249-1DAD-0341-C3D7-BE1AEFFB82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0F62720-286A-4760-8DD4-CB40388F9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CE15-11F6-4B43-AAB7-A26415B260D4}" type="datetimeFigureOut">
              <a:rPr lang="es-ES" smtClean="0"/>
              <a:t>24/10/23</a:t>
            </a:fld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DBAFBEB-A137-1FB6-128C-020003A50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DB59351-6D89-3C9B-A017-3AFC66D9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806D-AE26-F04D-A09D-9725379E85F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526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1F5CB-2D58-A8C0-0936-44549B89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A3532D4-68C0-5BED-D091-9358AF0E1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CE15-11F6-4B43-AAB7-A26415B260D4}" type="datetimeFigureOut">
              <a:rPr lang="es-ES" smtClean="0"/>
              <a:t>24/10/23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216105A-C886-1D1C-6522-397B75445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5B3200-92A4-3F90-1533-A1E704548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806D-AE26-F04D-A09D-9725379E85F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3164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D431C9C-D37D-A02F-7B0C-3A68FC2DB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CE15-11F6-4B43-AAB7-A26415B260D4}" type="datetimeFigureOut">
              <a:rPr lang="es-ES" smtClean="0"/>
              <a:t>24/10/23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B5C85F4-D1A0-9263-FA85-68DA67231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DEECD9F-C6D6-53B4-66BF-4E68F82EE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806D-AE26-F04D-A09D-9725379E85F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747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20337-FF26-3671-E6BD-5EFDEDA6C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38DAB2-D352-44A6-45C0-7F4ECFDB9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3E91490-8396-1E3A-EFDA-38FE58A4E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391DD2C-4BBC-87D2-A382-A73B442BA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CE15-11F6-4B43-AAB7-A26415B260D4}" type="datetimeFigureOut">
              <a:rPr lang="es-ES" smtClean="0"/>
              <a:t>24/10/23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6D8C6D-BC59-E3CE-57AE-12A60ECB0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0EAB92-82E8-1A7A-CDAF-377064EA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806D-AE26-F04D-A09D-9725379E85F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9133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3991F2-D95F-1DA7-4B8B-F1EA4C85D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60A93E-16D0-5ED9-897F-8D2B0E3BE0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71B076C-51AB-413C-BA54-BD59C1A93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CFB13C-8A19-FD74-008E-5DCAB5EF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CE15-11F6-4B43-AAB7-A26415B260D4}" type="datetimeFigureOut">
              <a:rPr lang="es-ES" smtClean="0"/>
              <a:t>24/10/23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95FE34-3B53-254C-8C18-5E11E736D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B375CF-A79B-39B7-1497-72F20B9C9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4806D-AE26-F04D-A09D-9725379E85F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526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DA1819-DEA7-A92C-EB5F-0D88C5299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9A452E-5B18-453F-7CD0-1C6AF5C58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F31A6A-7DE2-F17F-6873-FE0999B55B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2CE15-11F6-4B43-AAB7-A26415B260D4}" type="datetimeFigureOut">
              <a:rPr lang="es-ES" smtClean="0"/>
              <a:t>24/10/23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E748D7-4B35-A8E4-BC55-6FD0CE3CD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E9EB4C-E7AB-F221-6411-5C125EEB5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4806D-AE26-F04D-A09D-9725379E85F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7359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Shark underwater">
            <a:extLst>
              <a:ext uri="{FF2B5EF4-FFF2-40B4-BE49-F238E27FC236}">
                <a16:creationId xmlns:a16="http://schemas.microsoft.com/office/drawing/2014/main" id="{47B380A1-D995-B69A-B7C8-A7BC20DDE3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0" y="-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D18AE77-C101-0F71-9C8A-9A2056D55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65" y="1636712"/>
            <a:ext cx="9144000" cy="15065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Shark attacks in South Africa</a:t>
            </a:r>
          </a:p>
        </p:txBody>
      </p:sp>
    </p:spTree>
    <p:extLst>
      <p:ext uri="{BB962C8B-B14F-4D97-AF65-F5344CB8AC3E}">
        <p14:creationId xmlns:p14="http://schemas.microsoft.com/office/powerpoint/2010/main" val="86390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997854-CFC2-D9BB-9269-934418023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kern="1200" dirty="0">
                <a:solidFill>
                  <a:schemeClr val="bg2">
                    <a:lumMod val="25000"/>
                  </a:schemeClr>
                </a:solidFill>
                <a:ea typeface="+mj-ea"/>
                <a:cs typeface="+mj-cs"/>
              </a:rPr>
              <a:t>South Africa vs the World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63065B-E5EA-8EAE-154A-14718B7CE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7" y="1755865"/>
            <a:ext cx="6702552" cy="4306390"/>
          </a:xfrm>
          <a:prstGeom prst="rect">
            <a:avLst/>
          </a:prstGeom>
        </p:spPr>
      </p:pic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A0A390-5FDB-9425-8DCF-F6FD3F7A5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3801" y="1929384"/>
            <a:ext cx="4611626" cy="39593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USA </a:t>
            </a:r>
            <a:r>
              <a:rPr lang="en-US" sz="2000" b="1" dirty="0">
                <a:latin typeface="+mj-lt"/>
                <a:sym typeface="Wingdings" pitchFamily="2" charset="2"/>
              </a:rPr>
              <a:t> </a:t>
            </a:r>
            <a:r>
              <a:rPr lang="en-US" sz="2000" dirty="0">
                <a:latin typeface="+mj-lt"/>
              </a:rPr>
              <a:t>2.229 reported attacks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b="1" dirty="0">
              <a:latin typeface="+mj-lt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AUSTRALIA </a:t>
            </a:r>
            <a:r>
              <a:rPr lang="en-US" sz="2000" b="1" dirty="0">
                <a:latin typeface="+mj-lt"/>
                <a:sym typeface="Wingdings" pitchFamily="2" charset="2"/>
              </a:rPr>
              <a:t> </a:t>
            </a:r>
            <a:r>
              <a:rPr lang="en-US" sz="2000" dirty="0">
                <a:latin typeface="+mj-lt"/>
                <a:sym typeface="Wingdings" pitchFamily="2" charset="2"/>
              </a:rPr>
              <a:t>1.338 reported attacks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b="1" dirty="0">
              <a:latin typeface="+mj-lt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SOUTH AFRICA </a:t>
            </a:r>
            <a:r>
              <a:rPr lang="en-US" sz="2000" b="1" dirty="0">
                <a:latin typeface="+mj-lt"/>
                <a:sym typeface="Wingdings" pitchFamily="2" charset="2"/>
              </a:rPr>
              <a:t> </a:t>
            </a:r>
            <a:r>
              <a:rPr lang="en-US" sz="2000" dirty="0">
                <a:latin typeface="+mj-lt"/>
                <a:sym typeface="Wingdings" pitchFamily="2" charset="2"/>
              </a:rPr>
              <a:t>579 reported 	                    		      attacks</a:t>
            </a:r>
            <a:endParaRPr lang="en-US" sz="2000" dirty="0">
              <a:latin typeface="+mj-lt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75235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1C916C3-4F61-471A-EF4C-53B9BD13FC9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08168" y="868679"/>
            <a:ext cx="4518072" cy="246234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FAAE337-97AD-73DA-40E6-CD89E1B6B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51" y="3416093"/>
            <a:ext cx="4001589" cy="341135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03EDD3A-3DA3-8CDD-AAC7-FAC33CFB242C}"/>
              </a:ext>
            </a:extLst>
          </p:cNvPr>
          <p:cNvSpPr txBox="1">
            <a:spLocks/>
          </p:cNvSpPr>
          <p:nvPr/>
        </p:nvSpPr>
        <p:spPr>
          <a:xfrm>
            <a:off x="429768" y="411480"/>
            <a:ext cx="11201400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6FDE23F-B452-5C17-46B0-DA129F53DCC0}"/>
              </a:ext>
            </a:extLst>
          </p:cNvPr>
          <p:cNvSpPr txBox="1">
            <a:spLocks/>
          </p:cNvSpPr>
          <p:nvPr/>
        </p:nvSpPr>
        <p:spPr>
          <a:xfrm>
            <a:off x="365760" y="30480"/>
            <a:ext cx="59822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South Africa Areas</a:t>
            </a:r>
          </a:p>
        </p:txBody>
      </p:sp>
      <p:sp>
        <p:nvSpPr>
          <p:cNvPr id="12" name="Subtítulo 10">
            <a:extLst>
              <a:ext uri="{FF2B5EF4-FFF2-40B4-BE49-F238E27FC236}">
                <a16:creationId xmlns:a16="http://schemas.microsoft.com/office/drawing/2014/main" id="{A156F26F-B1B3-6189-7833-1A6C4824C83B}"/>
              </a:ext>
            </a:extLst>
          </p:cNvPr>
          <p:cNvSpPr txBox="1">
            <a:spLocks/>
          </p:cNvSpPr>
          <p:nvPr/>
        </p:nvSpPr>
        <p:spPr>
          <a:xfrm>
            <a:off x="252899" y="1705594"/>
            <a:ext cx="7092781" cy="5121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dirty="0">
                <a:latin typeface="+mj-lt"/>
              </a:rPr>
              <a:t>KwaZulu-Natal:  	</a:t>
            </a:r>
          </a:p>
          <a:p>
            <a:pPr marL="0" indent="0" algn="l">
              <a:buNone/>
            </a:pPr>
            <a:r>
              <a:rPr lang="en-US" sz="2000" dirty="0">
                <a:latin typeface="+mj-lt"/>
              </a:rPr>
              <a:t>	37,5 %  of the attacks </a:t>
            </a:r>
          </a:p>
          <a:p>
            <a:pPr marL="0" indent="0" algn="l">
              <a:buNone/>
            </a:pPr>
            <a:r>
              <a:rPr lang="en-US" sz="2000" dirty="0">
                <a:latin typeface="+mj-lt"/>
              </a:rPr>
              <a:t>	213 attacks registered 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0" indent="0" algn="l">
              <a:buNone/>
            </a:pPr>
            <a:r>
              <a:rPr lang="en-US" sz="2000" dirty="0">
                <a:latin typeface="+mj-lt"/>
              </a:rPr>
              <a:t>Western Cape: 	</a:t>
            </a:r>
          </a:p>
          <a:p>
            <a:pPr marL="0" indent="0" algn="l">
              <a:buNone/>
            </a:pPr>
            <a:r>
              <a:rPr lang="en-US" sz="2000" dirty="0">
                <a:latin typeface="+mj-lt"/>
              </a:rPr>
              <a:t>	34,3 % of the attacks </a:t>
            </a:r>
          </a:p>
          <a:p>
            <a:pPr marL="0" indent="0" algn="l">
              <a:buNone/>
            </a:pPr>
            <a:r>
              <a:rPr lang="en-US" sz="2000" dirty="0">
                <a:latin typeface="+mj-lt"/>
              </a:rPr>
              <a:t>	195 attacks registered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0" indent="0" algn="l">
              <a:buNone/>
            </a:pPr>
            <a:r>
              <a:rPr lang="en-US" sz="2000" dirty="0">
                <a:latin typeface="+mj-lt"/>
              </a:rPr>
              <a:t>Eastern Cape: 	</a:t>
            </a:r>
          </a:p>
          <a:p>
            <a:pPr marL="0" indent="0" algn="l">
              <a:buNone/>
            </a:pPr>
            <a:r>
              <a:rPr lang="en-US" sz="2000" dirty="0">
                <a:latin typeface="+mj-lt"/>
              </a:rPr>
              <a:t>	28,2 % of the attacks </a:t>
            </a:r>
          </a:p>
          <a:p>
            <a:pPr marL="0" indent="0" algn="l">
              <a:buNone/>
            </a:pPr>
            <a:r>
              <a:rPr lang="en-US" sz="2000" dirty="0">
                <a:latin typeface="+mj-lt"/>
              </a:rPr>
              <a:t>	160 attacks registered</a:t>
            </a:r>
          </a:p>
          <a:p>
            <a:pPr lvl="1"/>
            <a:endParaRPr lang="en-US" sz="1600" dirty="0">
              <a:solidFill>
                <a:schemeClr val="tx2"/>
              </a:solidFill>
            </a:endParaRPr>
          </a:p>
          <a:p>
            <a:pPr lvl="1"/>
            <a:endParaRPr lang="en-US" sz="1600" dirty="0">
              <a:solidFill>
                <a:schemeClr val="tx2"/>
              </a:solidFill>
            </a:endParaRPr>
          </a:p>
          <a:p>
            <a:pPr lvl="1"/>
            <a:endParaRPr lang="en-US" sz="16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13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orona J Bay Open 2023 - Rad Season">
            <a:extLst>
              <a:ext uri="{FF2B5EF4-FFF2-40B4-BE49-F238E27FC236}">
                <a16:creationId xmlns:a16="http://schemas.microsoft.com/office/drawing/2014/main" id="{27876D95-BF7B-F86A-A6CA-8D1BF4AB4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82792" y="-330776"/>
            <a:ext cx="12192000" cy="81280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909E11A2-8977-370F-5C4A-B22D3FF60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1770" y="3775166"/>
            <a:ext cx="5361409" cy="2948775"/>
          </a:xfrm>
        </p:spPr>
      </p:pic>
      <p:sp>
        <p:nvSpPr>
          <p:cNvPr id="7" name="Subtítulo 10">
            <a:extLst>
              <a:ext uri="{FF2B5EF4-FFF2-40B4-BE49-F238E27FC236}">
                <a16:creationId xmlns:a16="http://schemas.microsoft.com/office/drawing/2014/main" id="{01F3BBFE-681D-C686-F1A9-FF4724B8ACBD}"/>
              </a:ext>
            </a:extLst>
          </p:cNvPr>
          <p:cNvSpPr txBox="1">
            <a:spLocks/>
          </p:cNvSpPr>
          <p:nvPr/>
        </p:nvSpPr>
        <p:spPr>
          <a:xfrm>
            <a:off x="252899" y="1705594"/>
            <a:ext cx="5100151" cy="3867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Activities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	Surfing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  <a:sym typeface="Wingdings" pitchFamily="2" charset="2"/>
              </a:rPr>
              <a:t> 58 registered attacks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	Swimming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  <a:sym typeface="Wingdings" pitchFamily="2" charset="2"/>
              </a:rPr>
              <a:t>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29 registered attacks</a:t>
            </a:r>
          </a:p>
          <a:p>
            <a:endParaRPr lang="en-US" sz="20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Surfing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	Winter season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	July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  <a:sym typeface="Wingdings" pitchFamily="2" charset="2"/>
              </a:rPr>
              <a:t> 14 attacks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  <a:sym typeface="Wingdings" pitchFamily="2" charset="2"/>
              </a:rPr>
              <a:t>	June  8 attacks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pPr lvl="1"/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D7A9980-D0B9-5DFB-8599-3859AF838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99" y="380031"/>
            <a:ext cx="5982295" cy="1325563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bg2">
                    <a:lumMod val="25000"/>
                  </a:schemeClr>
                </a:solidFill>
              </a:rPr>
              <a:t>Eastern Cape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7AE1599-CDCD-8355-568E-0FA8AD02710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1770" y="380030"/>
            <a:ext cx="5336803" cy="3394800"/>
          </a:xfrm>
          <a:prstGeom prst="rect">
            <a:avLst/>
          </a:pr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4E35D141-3E98-9B89-B982-BF1C33B5D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310" y="5128655"/>
            <a:ext cx="1567414" cy="1343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EFA9B86-AC47-4CA9-C07F-F8A7B8F8EBAA}"/>
              </a:ext>
            </a:extLst>
          </p:cNvPr>
          <p:cNvSpPr/>
          <p:nvPr/>
        </p:nvSpPr>
        <p:spPr>
          <a:xfrm>
            <a:off x="9014973" y="3641784"/>
            <a:ext cx="600106" cy="117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62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pearfishing Course Bali - Freediving and underwater hunting">
            <a:extLst>
              <a:ext uri="{FF2B5EF4-FFF2-40B4-BE49-F238E27FC236}">
                <a16:creationId xmlns:a16="http://schemas.microsoft.com/office/drawing/2014/main" id="{65C76533-B56A-AD26-D4E3-957A29498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67081" y="451439"/>
            <a:ext cx="15009816" cy="68580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ítulo 10">
            <a:extLst>
              <a:ext uri="{FF2B5EF4-FFF2-40B4-BE49-F238E27FC236}">
                <a16:creationId xmlns:a16="http://schemas.microsoft.com/office/drawing/2014/main" id="{489F3914-3DC9-189F-2AE2-7C56891BC38E}"/>
              </a:ext>
            </a:extLst>
          </p:cNvPr>
          <p:cNvSpPr txBox="1">
            <a:spLocks/>
          </p:cNvSpPr>
          <p:nvPr/>
        </p:nvSpPr>
        <p:spPr>
          <a:xfrm>
            <a:off x="5194833" y="1605783"/>
            <a:ext cx="5100151" cy="5090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20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s-ES" sz="2000" dirty="0">
              <a:solidFill>
                <a:schemeClr val="tx2"/>
              </a:solidFill>
            </a:endParaRPr>
          </a:p>
          <a:p>
            <a:pPr lvl="1"/>
            <a:endParaRPr lang="es-ES" sz="1600" dirty="0">
              <a:solidFill>
                <a:schemeClr val="tx2"/>
              </a:solidFill>
            </a:endParaRPr>
          </a:p>
          <a:p>
            <a:pPr lvl="1"/>
            <a:endParaRPr lang="es-ES" sz="1600" dirty="0">
              <a:solidFill>
                <a:schemeClr val="tx2"/>
              </a:solidFill>
            </a:endParaRPr>
          </a:p>
          <a:p>
            <a:pPr lvl="1"/>
            <a:endParaRPr lang="es-ES" sz="1600" dirty="0">
              <a:solidFill>
                <a:schemeClr val="tx2"/>
              </a:solidFill>
            </a:endParaRPr>
          </a:p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933827B-392C-7F7E-FF01-B3AA72DA2AE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2699" y="161518"/>
            <a:ext cx="5342347" cy="340168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AA9716B-ED62-C3D8-FF77-0279FFB7EF7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6754" y="3680132"/>
            <a:ext cx="5342347" cy="3022157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2F06CDDA-F26C-E9AE-5546-AD5FA67A51E1}"/>
              </a:ext>
            </a:extLst>
          </p:cNvPr>
          <p:cNvSpPr txBox="1">
            <a:spLocks/>
          </p:cNvSpPr>
          <p:nvPr/>
        </p:nvSpPr>
        <p:spPr>
          <a:xfrm>
            <a:off x="252899" y="380031"/>
            <a:ext cx="59822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solidFill>
                  <a:schemeClr val="bg2">
                    <a:lumMod val="25000"/>
                  </a:schemeClr>
                </a:solidFill>
              </a:rPr>
              <a:t>Western</a:t>
            </a:r>
            <a:r>
              <a:rPr lang="es-E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sz="4000" dirty="0">
                <a:solidFill>
                  <a:schemeClr val="bg2">
                    <a:lumMod val="25000"/>
                  </a:schemeClr>
                </a:solidFill>
              </a:rPr>
              <a:t>Cape</a:t>
            </a:r>
          </a:p>
        </p:txBody>
      </p:sp>
      <p:sp>
        <p:nvSpPr>
          <p:cNvPr id="17" name="Subtítulo 10">
            <a:extLst>
              <a:ext uri="{FF2B5EF4-FFF2-40B4-BE49-F238E27FC236}">
                <a16:creationId xmlns:a16="http://schemas.microsoft.com/office/drawing/2014/main" id="{C621ED7B-FA2D-FB1E-84C4-0DA3E63B42DC}"/>
              </a:ext>
            </a:extLst>
          </p:cNvPr>
          <p:cNvSpPr txBox="1">
            <a:spLocks/>
          </p:cNvSpPr>
          <p:nvPr/>
        </p:nvSpPr>
        <p:spPr>
          <a:xfrm>
            <a:off x="252899" y="1705594"/>
            <a:ext cx="5100151" cy="3867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Activities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	Spearfishing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  <a:sym typeface="Wingdings" pitchFamily="2" charset="2"/>
              </a:rPr>
              <a:t> 27 registered attacks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  <a:sym typeface="Wingdings" pitchFamily="2" charset="2"/>
              </a:rPr>
              <a:t>	Surfing  25 registered attacks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  <a:sym typeface="Wingdings" pitchFamily="2" charset="2"/>
              </a:rPr>
              <a:t>	Swimming  22 registered attacks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Spearfishing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	September and December with 4 	attacks reported each. </a:t>
            </a:r>
          </a:p>
          <a:p>
            <a:pPr lvl="1"/>
            <a:endParaRPr lang="en-US" sz="1600" dirty="0">
              <a:solidFill>
                <a:schemeClr val="tx2"/>
              </a:solidFill>
            </a:endParaRPr>
          </a:p>
          <a:p>
            <a:pPr lvl="1"/>
            <a:endParaRPr lang="en-US" sz="1600" dirty="0">
              <a:solidFill>
                <a:schemeClr val="tx2"/>
              </a:solidFill>
            </a:endParaRPr>
          </a:p>
          <a:p>
            <a:pPr lvl="1"/>
            <a:endParaRPr lang="en-US" sz="1600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pic>
        <p:nvPicPr>
          <p:cNvPr id="2" name="Picture 10" descr="Map showing the location of the Western Cape in the south-western part of South Africa">
            <a:extLst>
              <a:ext uri="{FF2B5EF4-FFF2-40B4-BE49-F238E27FC236}">
                <a16:creationId xmlns:a16="http://schemas.microsoft.com/office/drawing/2014/main" id="{0BEAA9E9-8E72-6E68-1887-0A7E3460D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344" y="5106002"/>
            <a:ext cx="1565999" cy="1342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352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iscover the Benefits of Sea Swimming | VOYA Organic Beauty">
            <a:extLst>
              <a:ext uri="{FF2B5EF4-FFF2-40B4-BE49-F238E27FC236}">
                <a16:creationId xmlns:a16="http://schemas.microsoft.com/office/drawing/2014/main" id="{1EDB146E-A4BB-955A-AF5A-C23EE7393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594" y="380031"/>
            <a:ext cx="10348912" cy="68580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8C553B62-F88C-4079-5FDD-ACAC3BCE34D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59822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DEE3B7E-EC3F-F504-3C74-E010A9D6321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2870" y="186989"/>
            <a:ext cx="5290306" cy="339461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CE27E91-75B1-E71E-2F11-0D9658B8CF9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22870" y="3736892"/>
            <a:ext cx="5290306" cy="2934119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07E0B0E-6B89-2C34-2B74-CB4C4C411FCC}"/>
              </a:ext>
            </a:extLst>
          </p:cNvPr>
          <p:cNvSpPr txBox="1">
            <a:spLocks/>
          </p:cNvSpPr>
          <p:nvPr/>
        </p:nvSpPr>
        <p:spPr>
          <a:xfrm>
            <a:off x="252899" y="380031"/>
            <a:ext cx="59822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solidFill>
                  <a:schemeClr val="bg2">
                    <a:lumMod val="25000"/>
                  </a:schemeClr>
                </a:solidFill>
              </a:rPr>
              <a:t>KwaZulu-Natal</a:t>
            </a:r>
          </a:p>
        </p:txBody>
      </p:sp>
      <p:sp>
        <p:nvSpPr>
          <p:cNvPr id="16" name="Subtítulo 10">
            <a:extLst>
              <a:ext uri="{FF2B5EF4-FFF2-40B4-BE49-F238E27FC236}">
                <a16:creationId xmlns:a16="http://schemas.microsoft.com/office/drawing/2014/main" id="{49168178-70F0-A0F9-E15C-8196DF9C50A2}"/>
              </a:ext>
            </a:extLst>
          </p:cNvPr>
          <p:cNvSpPr txBox="1">
            <a:spLocks/>
          </p:cNvSpPr>
          <p:nvPr/>
        </p:nvSpPr>
        <p:spPr>
          <a:xfrm>
            <a:off x="252899" y="1705594"/>
            <a:ext cx="5100151" cy="3867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Activities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	Swimming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  <a:sym typeface="Wingdings" pitchFamily="2" charset="2"/>
              </a:rPr>
              <a:t>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34 attacks reported, 	Spearfishing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  <a:sym typeface="Wingdings" pitchFamily="2" charset="2"/>
              </a:rPr>
              <a:t>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18 attacks reported </a:t>
            </a:r>
          </a:p>
          <a:p>
            <a:endParaRPr lang="en-US" sz="20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Swimming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	Attacks gather in the South African 	summer season (Nov-Feb)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	Jan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  <a:sym typeface="Wingdings" pitchFamily="2" charset="2"/>
              </a:rPr>
              <a:t> 9 attacks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pPr lvl="1"/>
            <a:endParaRPr lang="en-US" sz="1600" dirty="0">
              <a:solidFill>
                <a:schemeClr val="tx2"/>
              </a:solidFill>
            </a:endParaRPr>
          </a:p>
          <a:p>
            <a:pPr lvl="1"/>
            <a:endParaRPr lang="en-US" sz="1600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pic>
        <p:nvPicPr>
          <p:cNvPr id="2" name="Picture 12" descr="undefined">
            <a:extLst>
              <a:ext uri="{FF2B5EF4-FFF2-40B4-BE49-F238E27FC236}">
                <a16:creationId xmlns:a16="http://schemas.microsoft.com/office/drawing/2014/main" id="{5E848D7B-DC54-F042-85AB-B295EC411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725" y="5091077"/>
            <a:ext cx="1565999" cy="1342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211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567C7AA-0F67-2C2F-DE75-5F96BCB7D6D6}"/>
              </a:ext>
            </a:extLst>
          </p:cNvPr>
          <p:cNvSpPr txBox="1"/>
          <p:nvPr/>
        </p:nvSpPr>
        <p:spPr>
          <a:xfrm>
            <a:off x="5187122" y="272892"/>
            <a:ext cx="3382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66750"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Third country with</a:t>
            </a:r>
          </a:p>
          <a:p>
            <a:pPr algn="ctr" defTabSz="666750"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more reported shark attacks</a:t>
            </a:r>
          </a:p>
          <a:p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58F2DB3-D652-DB33-5094-32E6AC457333}"/>
              </a:ext>
            </a:extLst>
          </p:cNvPr>
          <p:cNvSpPr txBox="1"/>
          <p:nvPr/>
        </p:nvSpPr>
        <p:spPr>
          <a:xfrm>
            <a:off x="5187121" y="1596173"/>
            <a:ext cx="338211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6667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Most reports on summer</a:t>
            </a:r>
          </a:p>
          <a:p>
            <a:pPr marL="0" lvl="0" indent="0" algn="ctr" defTabSz="6667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months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514FB65-4D3B-9594-521F-7BD26E970B04}"/>
              </a:ext>
            </a:extLst>
          </p:cNvPr>
          <p:cNvSpPr txBox="1"/>
          <p:nvPr/>
        </p:nvSpPr>
        <p:spPr>
          <a:xfrm>
            <a:off x="5187120" y="2866959"/>
            <a:ext cx="3382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Eastern Cape 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Surfing during Winter</a:t>
            </a:r>
          </a:p>
          <a:p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6D22E7-8909-7D87-E06F-DB546DCBA41F}"/>
              </a:ext>
            </a:extLst>
          </p:cNvPr>
          <p:cNvSpPr txBox="1"/>
          <p:nvPr/>
        </p:nvSpPr>
        <p:spPr>
          <a:xfrm>
            <a:off x="5187121" y="4285399"/>
            <a:ext cx="3382113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Western Cape</a:t>
            </a:r>
          </a:p>
          <a:p>
            <a:pPr marL="0" lvl="0" indent="0" algn="ctr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Spearfishing during the whole year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C274CB5-1876-FCDB-2EAF-0FB9E319EEA1}"/>
              </a:ext>
            </a:extLst>
          </p:cNvPr>
          <p:cNvSpPr txBox="1"/>
          <p:nvPr/>
        </p:nvSpPr>
        <p:spPr>
          <a:xfrm>
            <a:off x="5187123" y="5626894"/>
            <a:ext cx="338211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Kwazulu-Natal</a:t>
            </a:r>
            <a:r>
              <a:rPr lang="en-US" sz="2000" kern="1200" dirty="0"/>
              <a:t> </a:t>
            </a:r>
            <a:endParaRPr lang="en-US" sz="1600" kern="12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Swimming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during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summer</a:t>
            </a:r>
          </a:p>
          <a:p>
            <a:endParaRPr lang="en-US" sz="20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pic>
        <p:nvPicPr>
          <p:cNvPr id="10" name="Gráfico 9" descr="Natación con relleno sólido">
            <a:extLst>
              <a:ext uri="{FF2B5EF4-FFF2-40B4-BE49-F238E27FC236}">
                <a16:creationId xmlns:a16="http://schemas.microsoft.com/office/drawing/2014/main" id="{BE90EE7E-EDF5-1B1E-5C51-EC1C97A36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2526" y="5626894"/>
            <a:ext cx="914400" cy="888497"/>
          </a:xfrm>
          <a:prstGeom prst="rect">
            <a:avLst/>
          </a:prstGeom>
        </p:spPr>
      </p:pic>
      <p:pic>
        <p:nvPicPr>
          <p:cNvPr id="11" name="Gráfico 10" descr="Surf con relleno sólido">
            <a:extLst>
              <a:ext uri="{FF2B5EF4-FFF2-40B4-BE49-F238E27FC236}">
                <a16:creationId xmlns:a16="http://schemas.microsoft.com/office/drawing/2014/main" id="{63C52A9C-9283-A24F-17D0-19CA71CF5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2526" y="2860990"/>
            <a:ext cx="914400" cy="888497"/>
          </a:xfrm>
          <a:prstGeom prst="rect">
            <a:avLst/>
          </a:prstGeom>
        </p:spPr>
      </p:pic>
      <p:pic>
        <p:nvPicPr>
          <p:cNvPr id="12" name="Gráfico 11" descr="Pesca con relleno sólido">
            <a:extLst>
              <a:ext uri="{FF2B5EF4-FFF2-40B4-BE49-F238E27FC236}">
                <a16:creationId xmlns:a16="http://schemas.microsoft.com/office/drawing/2014/main" id="{F016C87F-16E1-489E-3128-7D6D67C63A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2526" y="4288173"/>
            <a:ext cx="914400" cy="914400"/>
          </a:xfrm>
          <a:prstGeom prst="rect">
            <a:avLst/>
          </a:prstGeom>
        </p:spPr>
      </p:pic>
      <p:pic>
        <p:nvPicPr>
          <p:cNvPr id="14" name="Gráfico 13" descr="Do con relleno sólido">
            <a:extLst>
              <a:ext uri="{FF2B5EF4-FFF2-40B4-BE49-F238E27FC236}">
                <a16:creationId xmlns:a16="http://schemas.microsoft.com/office/drawing/2014/main" id="{2B5FE214-521A-D969-FCAD-9C5101DA6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22526" y="1596153"/>
            <a:ext cx="914400" cy="914400"/>
          </a:xfrm>
          <a:prstGeom prst="rect">
            <a:avLst/>
          </a:prstGeom>
        </p:spPr>
      </p:pic>
      <p:pic>
        <p:nvPicPr>
          <p:cNvPr id="15" name="Gráfico 14" descr="Tiburón con relleno sólido">
            <a:extLst>
              <a:ext uri="{FF2B5EF4-FFF2-40B4-BE49-F238E27FC236}">
                <a16:creationId xmlns:a16="http://schemas.microsoft.com/office/drawing/2014/main" id="{4B5C7C9D-23C2-C1C4-3EE3-1FC32F69E0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22526" y="3327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964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199</Words>
  <Application>Microsoft Macintosh PowerPoint</Application>
  <PresentationFormat>Panorámica</PresentationFormat>
  <Paragraphs>64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Shark attacks in South Africa</vt:lpstr>
      <vt:lpstr>South Africa vs the World</vt:lpstr>
      <vt:lpstr>Presentación de PowerPoint</vt:lpstr>
      <vt:lpstr>Eastern Cape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Sharks in South Africa</dc:title>
  <dc:creator>Puig Gomis, Miquel</dc:creator>
  <cp:lastModifiedBy>Puig Gomis, Miquel</cp:lastModifiedBy>
  <cp:revision>28</cp:revision>
  <dcterms:created xsi:type="dcterms:W3CDTF">2023-10-23T17:18:55Z</dcterms:created>
  <dcterms:modified xsi:type="dcterms:W3CDTF">2023-10-24T06:58:09Z</dcterms:modified>
</cp:coreProperties>
</file>